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Nanum Square Ultra-Bold" charset="1" panose="020B0600000101010101"/>
      <p:regular r:id="rId21"/>
    </p:embeddedFont>
    <p:embeddedFont>
      <p:font typeface="Nanum Square" charset="1" panose="020B0600000101010101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VAGJsSSbH2I.mp4" Type="http://schemas.openxmlformats.org/officeDocument/2006/relationships/video"/><Relationship Id="rId4" Target="../media/VAGJsSSbH2I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54.png" Type="http://schemas.openxmlformats.org/officeDocument/2006/relationships/image"/><Relationship Id="rId14" Target="../media/image55.svg" Type="http://schemas.openxmlformats.org/officeDocument/2006/relationships/image"/><Relationship Id="rId15" Target="../media/image56.png" Type="http://schemas.openxmlformats.org/officeDocument/2006/relationships/image"/><Relationship Id="rId16" Target="../media/image57.svg" Type="http://schemas.openxmlformats.org/officeDocument/2006/relationships/image"/><Relationship Id="rId17" Target="../media/image58.png" Type="http://schemas.openxmlformats.org/officeDocument/2006/relationships/image"/><Relationship Id="rId18" Target="../media/image59.svg" Type="http://schemas.openxmlformats.org/officeDocument/2006/relationships/image"/><Relationship Id="rId19" Target="../media/image60.png" Type="http://schemas.openxmlformats.org/officeDocument/2006/relationships/image"/><Relationship Id="rId2" Target="../media/image45.png" Type="http://schemas.openxmlformats.org/officeDocument/2006/relationships/image"/><Relationship Id="rId20" Target="../media/image61.sv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28.png" Type="http://schemas.openxmlformats.org/officeDocument/2006/relationships/image"/><Relationship Id="rId15" Target="../media/image29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28.png" Type="http://schemas.openxmlformats.org/officeDocument/2006/relationships/image"/><Relationship Id="rId15" Target="../media/image29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1049" y="8426662"/>
            <a:ext cx="19150097" cy="2785594"/>
            <a:chOff x="0" y="0"/>
            <a:chExt cx="5043647" cy="7336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43647" cy="733654"/>
            </a:xfrm>
            <a:custGeom>
              <a:avLst/>
              <a:gdLst/>
              <a:ahLst/>
              <a:cxnLst/>
              <a:rect r="r" b="b" t="t" l="l"/>
              <a:pathLst>
                <a:path h="733654" w="5043647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25178" y="1028700"/>
            <a:ext cx="7122345" cy="8229600"/>
          </a:xfrm>
          <a:custGeom>
            <a:avLst/>
            <a:gdLst/>
            <a:ahLst/>
            <a:cxnLst/>
            <a:rect r="r" b="b" t="t" l="l"/>
            <a:pathLst>
              <a:path h="8229600" w="7122345">
                <a:moveTo>
                  <a:pt x="0" y="0"/>
                </a:moveTo>
                <a:lnTo>
                  <a:pt x="7122344" y="0"/>
                </a:lnTo>
                <a:lnTo>
                  <a:pt x="71223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3144329"/>
            <a:ext cx="8899468" cy="123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>
                <a:solidFill>
                  <a:srgbClr val="54243E"/>
                </a:solidFill>
                <a:ea typeface="Nanum Square Ultra-Bold"/>
              </a:rPr>
              <a:t>명탐정 홈트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02266" y="106118"/>
            <a:ext cx="5041202" cy="60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1"/>
              </a:lnSpc>
              <a:spcBef>
                <a:spcPct val="0"/>
              </a:spcBef>
            </a:pPr>
            <a:r>
              <a:rPr lang="en-US" sz="3444">
                <a:solidFill>
                  <a:srgbClr val="54243E"/>
                </a:solidFill>
                <a:latin typeface="Nanum Square Ultra-Bold"/>
              </a:rPr>
              <a:t>[INTEL] Edge AI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18575" y="7650709"/>
            <a:ext cx="10924892" cy="60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1"/>
              </a:lnSpc>
              <a:spcBef>
                <a:spcPct val="0"/>
              </a:spcBef>
            </a:pPr>
            <a:r>
              <a:rPr lang="en-US" sz="3444">
                <a:solidFill>
                  <a:srgbClr val="54243E"/>
                </a:solidFill>
                <a:latin typeface="Nanum Square Ultra-Bold"/>
                <a:ea typeface="Nanum Square Ultra-Bold"/>
              </a:rPr>
              <a:t>Team 3 (왓슨)    </a:t>
            </a:r>
            <a:r>
              <a:rPr lang="en-US" sz="3444">
                <a:solidFill>
                  <a:srgbClr val="54243E"/>
                </a:solidFill>
                <a:ea typeface="Nanum Square Ultra-Bold"/>
              </a:rPr>
              <a:t>김지훈 신나라 임지원 차창섭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15143" y="2831806"/>
            <a:ext cx="4001258" cy="6426494"/>
          </a:xfrm>
          <a:custGeom>
            <a:avLst/>
            <a:gdLst/>
            <a:ahLst/>
            <a:cxnLst/>
            <a:rect r="r" b="b" t="t" l="l"/>
            <a:pathLst>
              <a:path h="6426494" w="4001258">
                <a:moveTo>
                  <a:pt x="0" y="0"/>
                </a:moveTo>
                <a:lnTo>
                  <a:pt x="4001258" y="0"/>
                </a:lnTo>
                <a:lnTo>
                  <a:pt x="4001258" y="6426494"/>
                </a:lnTo>
                <a:lnTo>
                  <a:pt x="0" y="6426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10577" y="3946736"/>
            <a:ext cx="2800299" cy="2800299"/>
          </a:xfrm>
          <a:custGeom>
            <a:avLst/>
            <a:gdLst/>
            <a:ahLst/>
            <a:cxnLst/>
            <a:rect r="r" b="b" t="t" l="l"/>
            <a:pathLst>
              <a:path h="2800299" w="2800299">
                <a:moveTo>
                  <a:pt x="0" y="0"/>
                </a:moveTo>
                <a:lnTo>
                  <a:pt x="2800298" y="0"/>
                </a:lnTo>
                <a:lnTo>
                  <a:pt x="2800298" y="2800298"/>
                </a:lnTo>
                <a:lnTo>
                  <a:pt x="0" y="2800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10130196" y="4978746"/>
            <a:ext cx="736278" cy="73627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45733" lIns="45733" bIns="45733" rIns="45733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0866474" y="3560973"/>
          <a:ext cx="7315200" cy="771525"/>
        </p:xfrm>
        <a:graphic>
          <a:graphicData uri="http://schemas.openxmlformats.org/drawingml/2006/table">
            <a:tbl>
              <a:tblPr/>
              <a:tblGrid>
                <a:gridCol w="1463040"/>
                <a:gridCol w="1463040"/>
                <a:gridCol w="1463040"/>
                <a:gridCol w="1463040"/>
                <a:gridCol w="1463040"/>
              </a:tblGrid>
              <a:tr h="5552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Nanum Square"/>
                        </a:rPr>
                        <a:t>frame1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Nanum Square"/>
                        </a:rPr>
                        <a:t>어깨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Nanum Square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Nanum Square"/>
                        </a:rPr>
                        <a:t>무릎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Nanum Square"/>
                        </a:rPr>
                        <a:t>label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329952" y="62150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094137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8 / 12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904875"/>
            <a:ext cx="3437941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2. 모델 학습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13109" y="7600445"/>
            <a:ext cx="299523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Ultra-Bold"/>
              </a:rPr>
              <a:t>각도 추출 알고리즘</a:t>
            </a:r>
          </a:p>
        </p:txBody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10866474" y="6258661"/>
          <a:ext cx="7315200" cy="771525"/>
        </p:xfrm>
        <a:graphic>
          <a:graphicData uri="http://schemas.openxmlformats.org/drawingml/2006/table">
            <a:tbl>
              <a:tblPr/>
              <a:tblGrid>
                <a:gridCol w="1463040"/>
                <a:gridCol w="1463040"/>
                <a:gridCol w="1463040"/>
                <a:gridCol w="1463040"/>
                <a:gridCol w="1463040"/>
              </a:tblGrid>
              <a:tr h="5552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Nanum Square"/>
                        </a:rPr>
                        <a:t>frame2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Nanum Square"/>
                        </a:rPr>
                        <a:t>어깨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Nanum Square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ea typeface="Nanum Square"/>
                        </a:rPr>
                        <a:t>무릎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Nanum Square"/>
                        </a:rPr>
                        <a:t>label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-5400000">
            <a:off x="12891928" y="5075422"/>
            <a:ext cx="299523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...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431658" y="1085537"/>
          <a:ext cx="2346421" cy="992951"/>
        </p:xfrm>
        <a:graphic>
          <a:graphicData uri="http://schemas.openxmlformats.org/drawingml/2006/table">
            <a:tbl>
              <a:tblPr/>
              <a:tblGrid>
                <a:gridCol w="391070"/>
                <a:gridCol w="391070"/>
                <a:gridCol w="391070"/>
                <a:gridCol w="391070"/>
                <a:gridCol w="391070"/>
                <a:gridCol w="391070"/>
              </a:tblGrid>
              <a:tr h="3309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9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9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185012" y="471144"/>
          <a:ext cx="2346421" cy="992951"/>
        </p:xfrm>
        <a:graphic>
          <a:graphicData uri="http://schemas.openxmlformats.org/drawingml/2006/table">
            <a:tbl>
              <a:tblPr/>
              <a:tblGrid>
                <a:gridCol w="391070"/>
                <a:gridCol w="391070"/>
                <a:gridCol w="391070"/>
                <a:gridCol w="391070"/>
                <a:gridCol w="391070"/>
                <a:gridCol w="391070"/>
              </a:tblGrid>
              <a:tr h="3309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9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9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5685536" y="1724207"/>
          <a:ext cx="2346421" cy="992951"/>
        </p:xfrm>
        <a:graphic>
          <a:graphicData uri="http://schemas.openxmlformats.org/drawingml/2006/table">
            <a:tbl>
              <a:tblPr/>
              <a:tblGrid>
                <a:gridCol w="391070"/>
                <a:gridCol w="391070"/>
                <a:gridCol w="391070"/>
                <a:gridCol w="391070"/>
                <a:gridCol w="391070"/>
                <a:gridCol w="391070"/>
              </a:tblGrid>
              <a:tr h="3309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9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9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06"/>
                        </a:lnSpc>
                        <a:defRPr/>
                      </a:pPr>
                      <a:endParaRPr lang="en-US" sz="1100"/>
                    </a:p>
                  </a:txBody>
                  <a:tcPr marL="107891" marR="107891" marT="107891" marB="107891" anchor="ctr">
                    <a:lnL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221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-10800000">
            <a:off x="6747364" y="4707216"/>
            <a:ext cx="3511598" cy="2579428"/>
          </a:xfrm>
          <a:custGeom>
            <a:avLst/>
            <a:gdLst/>
            <a:ahLst/>
            <a:cxnLst/>
            <a:rect r="r" b="b" t="t" l="l"/>
            <a:pathLst>
              <a:path h="2579428" w="3511598">
                <a:moveTo>
                  <a:pt x="0" y="0"/>
                </a:moveTo>
                <a:lnTo>
                  <a:pt x="3511598" y="0"/>
                </a:lnTo>
                <a:lnTo>
                  <a:pt x="3511598" y="2579428"/>
                </a:lnTo>
                <a:lnTo>
                  <a:pt x="0" y="2579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7797969" y="7695523"/>
            <a:ext cx="1458549" cy="1878693"/>
          </a:xfrm>
          <a:custGeom>
            <a:avLst/>
            <a:gdLst/>
            <a:ahLst/>
            <a:cxnLst/>
            <a:rect r="r" b="b" t="t" l="l"/>
            <a:pathLst>
              <a:path h="1878693" w="1458549">
                <a:moveTo>
                  <a:pt x="0" y="0"/>
                </a:moveTo>
                <a:lnTo>
                  <a:pt x="1458549" y="0"/>
                </a:lnTo>
                <a:lnTo>
                  <a:pt x="1458549" y="1878693"/>
                </a:lnTo>
                <a:lnTo>
                  <a:pt x="0" y="1878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2749" y="5195212"/>
            <a:ext cx="802025" cy="601519"/>
          </a:xfrm>
          <a:custGeom>
            <a:avLst/>
            <a:gdLst/>
            <a:ahLst/>
            <a:cxnLst/>
            <a:rect r="r" b="b" t="t" l="l"/>
            <a:pathLst>
              <a:path h="601519" w="802025">
                <a:moveTo>
                  <a:pt x="0" y="0"/>
                </a:moveTo>
                <a:lnTo>
                  <a:pt x="802025" y="0"/>
                </a:lnTo>
                <a:lnTo>
                  <a:pt x="802025" y="601519"/>
                </a:lnTo>
                <a:lnTo>
                  <a:pt x="0" y="6015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094137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9 / 12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35078" y="4234633"/>
            <a:ext cx="936170" cy="293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3"/>
              </a:lnSpc>
              <a:spcBef>
                <a:spcPct val="0"/>
              </a:spcBef>
            </a:pPr>
            <a:r>
              <a:rPr lang="en-US" sz="1702">
                <a:solidFill>
                  <a:srgbClr val="54243E"/>
                </a:solidFill>
                <a:latin typeface="Nanum Square Ultra-Bold"/>
              </a:rPr>
              <a:t>Seq 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7517" y="5865890"/>
            <a:ext cx="1738947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Ultra-Bold"/>
              </a:rPr>
              <a:t>Seq Length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95297" y="6698817"/>
            <a:ext cx="295433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Ultra-Bold"/>
              </a:rPr>
              <a:t>Visibility Threshold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95297" y="2716889"/>
            <a:ext cx="295433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Ultra-Bold"/>
              </a:rPr>
              <a:t>joint choice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58455" y="9658350"/>
            <a:ext cx="93757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Ultra-Bold"/>
              </a:rPr>
              <a:t>Model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4871453" y="5996930"/>
            <a:ext cx="802025" cy="601519"/>
          </a:xfrm>
          <a:custGeom>
            <a:avLst/>
            <a:gdLst/>
            <a:ahLst/>
            <a:cxnLst/>
            <a:rect r="r" b="b" t="t" l="l"/>
            <a:pathLst>
              <a:path h="601519" w="802025">
                <a:moveTo>
                  <a:pt x="0" y="0"/>
                </a:moveTo>
                <a:lnTo>
                  <a:pt x="802025" y="0"/>
                </a:lnTo>
                <a:lnTo>
                  <a:pt x="802025" y="601519"/>
                </a:lnTo>
                <a:lnTo>
                  <a:pt x="0" y="6015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871453" y="2052953"/>
            <a:ext cx="802025" cy="601519"/>
          </a:xfrm>
          <a:custGeom>
            <a:avLst/>
            <a:gdLst/>
            <a:ahLst/>
            <a:cxnLst/>
            <a:rect r="r" b="b" t="t" l="l"/>
            <a:pathLst>
              <a:path h="601519" w="802025">
                <a:moveTo>
                  <a:pt x="0" y="0"/>
                </a:moveTo>
                <a:lnTo>
                  <a:pt x="802025" y="0"/>
                </a:lnTo>
                <a:lnTo>
                  <a:pt x="802025" y="601519"/>
                </a:lnTo>
                <a:lnTo>
                  <a:pt x="0" y="6015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349357" y="2356346"/>
            <a:ext cx="98520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Ultra-Bold"/>
              </a:rPr>
              <a:t>Frame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49357" y="596900"/>
            <a:ext cx="1738947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Ultra-Bold"/>
              </a:rPr>
              <a:t>Seq Length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5503376" y="1923611"/>
            <a:ext cx="0" cy="134912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5759874" y="615762"/>
            <a:ext cx="975179" cy="82587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7414588" y="3659958"/>
            <a:ext cx="76676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Ultra-Bold"/>
              </a:rPr>
              <a:t>Joint</a:t>
            </a:r>
          </a:p>
        </p:txBody>
      </p:sp>
      <p:sp>
        <p:nvSpPr>
          <p:cNvPr name="AutoShape 21" id="21"/>
          <p:cNvSpPr/>
          <p:nvPr/>
        </p:nvSpPr>
        <p:spPr>
          <a:xfrm>
            <a:off x="6431658" y="3631383"/>
            <a:ext cx="262395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29952" y="62150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0" y="904875"/>
            <a:ext cx="3437941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2. 모델 학습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787525"/>
            <a:ext cx="14630400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4952" y="904875"/>
            <a:ext cx="2577214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ea typeface="Nanum Square Ultra-Bold"/>
              </a:rPr>
              <a:t>시연 영상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447" y="62150"/>
            <a:ext cx="2992565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구현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89362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10 / 12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3718" y="3575025"/>
            <a:ext cx="1660943" cy="1660943"/>
          </a:xfrm>
          <a:custGeom>
            <a:avLst/>
            <a:gdLst/>
            <a:ahLst/>
            <a:cxnLst/>
            <a:rect r="r" b="b" t="t" l="l"/>
            <a:pathLst>
              <a:path h="1660943" w="1660943">
                <a:moveTo>
                  <a:pt x="0" y="0"/>
                </a:moveTo>
                <a:lnTo>
                  <a:pt x="1660943" y="0"/>
                </a:lnTo>
                <a:lnTo>
                  <a:pt x="1660943" y="1660943"/>
                </a:lnTo>
                <a:lnTo>
                  <a:pt x="0" y="1660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39394" y="3760381"/>
            <a:ext cx="1029838" cy="1290229"/>
          </a:xfrm>
          <a:custGeom>
            <a:avLst/>
            <a:gdLst/>
            <a:ahLst/>
            <a:cxnLst/>
            <a:rect r="r" b="b" t="t" l="l"/>
            <a:pathLst>
              <a:path h="1290229" w="1029838">
                <a:moveTo>
                  <a:pt x="0" y="0"/>
                </a:moveTo>
                <a:lnTo>
                  <a:pt x="1029838" y="0"/>
                </a:lnTo>
                <a:lnTo>
                  <a:pt x="1029838" y="1290230"/>
                </a:lnTo>
                <a:lnTo>
                  <a:pt x="0" y="1290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01426" y="3714870"/>
            <a:ext cx="1147846" cy="1381252"/>
          </a:xfrm>
          <a:custGeom>
            <a:avLst/>
            <a:gdLst/>
            <a:ahLst/>
            <a:cxnLst/>
            <a:rect r="r" b="b" t="t" l="l"/>
            <a:pathLst>
              <a:path h="1381252" w="1147846">
                <a:moveTo>
                  <a:pt x="0" y="0"/>
                </a:moveTo>
                <a:lnTo>
                  <a:pt x="1147846" y="0"/>
                </a:lnTo>
                <a:lnTo>
                  <a:pt x="1147846" y="1381252"/>
                </a:lnTo>
                <a:lnTo>
                  <a:pt x="0" y="1381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485037" y="3874726"/>
            <a:ext cx="1050599" cy="105059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467884" y="3253564"/>
            <a:ext cx="992211" cy="2292925"/>
          </a:xfrm>
          <a:custGeom>
            <a:avLst/>
            <a:gdLst/>
            <a:ahLst/>
            <a:cxnLst/>
            <a:rect r="r" b="b" t="t" l="l"/>
            <a:pathLst>
              <a:path h="2292925" w="992211">
                <a:moveTo>
                  <a:pt x="0" y="0"/>
                </a:moveTo>
                <a:lnTo>
                  <a:pt x="992211" y="0"/>
                </a:lnTo>
                <a:lnTo>
                  <a:pt x="992211" y="2292924"/>
                </a:lnTo>
                <a:lnTo>
                  <a:pt x="0" y="22929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69987" y="3281167"/>
            <a:ext cx="8065209" cy="2248658"/>
          </a:xfrm>
          <a:custGeom>
            <a:avLst/>
            <a:gdLst/>
            <a:ahLst/>
            <a:cxnLst/>
            <a:rect r="r" b="b" t="t" l="l"/>
            <a:pathLst>
              <a:path h="2248658" w="8065209">
                <a:moveTo>
                  <a:pt x="0" y="0"/>
                </a:moveTo>
                <a:lnTo>
                  <a:pt x="8065209" y="0"/>
                </a:lnTo>
                <a:lnTo>
                  <a:pt x="8065209" y="2248658"/>
                </a:lnTo>
                <a:lnTo>
                  <a:pt x="0" y="22486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695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2764" y="6893318"/>
            <a:ext cx="1833046" cy="3240431"/>
          </a:xfrm>
          <a:custGeom>
            <a:avLst/>
            <a:gdLst/>
            <a:ahLst/>
            <a:cxnLst/>
            <a:rect r="r" b="b" t="t" l="l"/>
            <a:pathLst>
              <a:path h="3240431" w="1833046">
                <a:moveTo>
                  <a:pt x="0" y="0"/>
                </a:moveTo>
                <a:lnTo>
                  <a:pt x="1833045" y="0"/>
                </a:lnTo>
                <a:lnTo>
                  <a:pt x="1833045" y="3240431"/>
                </a:lnTo>
                <a:lnTo>
                  <a:pt x="0" y="32404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724548" y="7958220"/>
            <a:ext cx="1068950" cy="1110627"/>
          </a:xfrm>
          <a:custGeom>
            <a:avLst/>
            <a:gdLst/>
            <a:ahLst/>
            <a:cxnLst/>
            <a:rect r="r" b="b" t="t" l="l"/>
            <a:pathLst>
              <a:path h="1110627" w="1068950">
                <a:moveTo>
                  <a:pt x="0" y="0"/>
                </a:moveTo>
                <a:lnTo>
                  <a:pt x="1068950" y="0"/>
                </a:lnTo>
                <a:lnTo>
                  <a:pt x="1068950" y="1110627"/>
                </a:lnTo>
                <a:lnTo>
                  <a:pt x="0" y="11106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904875"/>
            <a:ext cx="4610067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1. 고찰 및 고도화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447" y="62150"/>
            <a:ext cx="2992565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마무리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9952" y="2291539"/>
            <a:ext cx="217585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(1) 웹캠 추가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94277" y="2291539"/>
            <a:ext cx="511383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(2) 기능 추가 (ex. 정확도 판단)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9952" y="6074168"/>
            <a:ext cx="292907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(3) 모델 성능 향상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3975349" y="7958220"/>
            <a:ext cx="1068950" cy="1110627"/>
          </a:xfrm>
          <a:custGeom>
            <a:avLst/>
            <a:gdLst/>
            <a:ahLst/>
            <a:cxnLst/>
            <a:rect r="r" b="b" t="t" l="l"/>
            <a:pathLst>
              <a:path h="1110627" w="1068950">
                <a:moveTo>
                  <a:pt x="0" y="0"/>
                </a:moveTo>
                <a:lnTo>
                  <a:pt x="1068950" y="0"/>
                </a:lnTo>
                <a:lnTo>
                  <a:pt x="1068950" y="1110627"/>
                </a:lnTo>
                <a:lnTo>
                  <a:pt x="0" y="11106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5485037" y="7988234"/>
            <a:ext cx="1050599" cy="105059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194277" y="6074168"/>
            <a:ext cx="290843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(4) 운동 동작 추가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16611" y="7932508"/>
            <a:ext cx="206235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Good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Prediction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9469987" y="7064768"/>
            <a:ext cx="1543419" cy="2756106"/>
          </a:xfrm>
          <a:custGeom>
            <a:avLst/>
            <a:gdLst/>
            <a:ahLst/>
            <a:cxnLst/>
            <a:rect r="r" b="b" t="t" l="l"/>
            <a:pathLst>
              <a:path h="2756106" w="1543419">
                <a:moveTo>
                  <a:pt x="0" y="0"/>
                </a:moveTo>
                <a:lnTo>
                  <a:pt x="1543419" y="0"/>
                </a:lnTo>
                <a:lnTo>
                  <a:pt x="1543419" y="2756106"/>
                </a:lnTo>
                <a:lnTo>
                  <a:pt x="0" y="27561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353552" y="7064768"/>
            <a:ext cx="1498320" cy="2756106"/>
          </a:xfrm>
          <a:custGeom>
            <a:avLst/>
            <a:gdLst/>
            <a:ahLst/>
            <a:cxnLst/>
            <a:rect r="r" b="b" t="t" l="l"/>
            <a:pathLst>
              <a:path h="2756106" w="1498320">
                <a:moveTo>
                  <a:pt x="0" y="0"/>
                </a:moveTo>
                <a:lnTo>
                  <a:pt x="1498319" y="0"/>
                </a:lnTo>
                <a:lnTo>
                  <a:pt x="1498319" y="2756106"/>
                </a:lnTo>
                <a:lnTo>
                  <a:pt x="0" y="27561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254945" y="7064768"/>
            <a:ext cx="2625817" cy="2756106"/>
          </a:xfrm>
          <a:custGeom>
            <a:avLst/>
            <a:gdLst/>
            <a:ahLst/>
            <a:cxnLst/>
            <a:rect r="r" b="b" t="t" l="l"/>
            <a:pathLst>
              <a:path h="2756106" w="2625817">
                <a:moveTo>
                  <a:pt x="0" y="0"/>
                </a:moveTo>
                <a:lnTo>
                  <a:pt x="2625818" y="0"/>
                </a:lnTo>
                <a:lnTo>
                  <a:pt x="2625818" y="2756106"/>
                </a:lnTo>
                <a:lnTo>
                  <a:pt x="0" y="275610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404907" y="7064768"/>
            <a:ext cx="1708786" cy="2756106"/>
          </a:xfrm>
          <a:custGeom>
            <a:avLst/>
            <a:gdLst/>
            <a:ahLst/>
            <a:cxnLst/>
            <a:rect r="r" b="b" t="t" l="l"/>
            <a:pathLst>
              <a:path h="2756106" w="1708786">
                <a:moveTo>
                  <a:pt x="0" y="0"/>
                </a:moveTo>
                <a:lnTo>
                  <a:pt x="1708786" y="0"/>
                </a:lnTo>
                <a:lnTo>
                  <a:pt x="1708786" y="2756106"/>
                </a:lnTo>
                <a:lnTo>
                  <a:pt x="0" y="275610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6989362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11 / 12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96059" y="6667655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김지훈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544" y="904875"/>
            <a:ext cx="2829662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2. 느낀 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447" y="62150"/>
            <a:ext cx="2992565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마무리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8452" y="2454357"/>
            <a:ext cx="1085255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E3DD"/>
                </a:solidFill>
                <a:latin typeface="Nanum Square Ultra-Bold"/>
              </a:rPr>
              <a:t>HW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0268" y="5797883"/>
            <a:ext cx="14784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E3DD"/>
                </a:solidFill>
                <a:latin typeface="Nanum Square Ultra-Bold"/>
              </a:rPr>
              <a:t>SW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10204" y="2906089"/>
            <a:ext cx="3615505" cy="6080669"/>
            <a:chOff x="0" y="0"/>
            <a:chExt cx="3133810" cy="52705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33810" cy="5270540"/>
            </a:xfrm>
            <a:custGeom>
              <a:avLst/>
              <a:gdLst/>
              <a:ahLst/>
              <a:cxnLst/>
              <a:rect r="r" b="b" t="t" l="l"/>
              <a:pathLst>
                <a:path h="5270540" w="3133810">
                  <a:moveTo>
                    <a:pt x="3009350" y="5270540"/>
                  </a:moveTo>
                  <a:lnTo>
                    <a:pt x="124460" y="5270540"/>
                  </a:lnTo>
                  <a:cubicBezTo>
                    <a:pt x="55880" y="5270540"/>
                    <a:pt x="0" y="5214660"/>
                    <a:pt x="0" y="51460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146080"/>
                  </a:lnTo>
                  <a:cubicBezTo>
                    <a:pt x="3133810" y="5214660"/>
                    <a:pt x="3077930" y="5270540"/>
                    <a:pt x="3009350" y="527054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176070" y="2906089"/>
            <a:ext cx="3615505" cy="6080669"/>
            <a:chOff x="0" y="0"/>
            <a:chExt cx="3133810" cy="52705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33810" cy="5270540"/>
            </a:xfrm>
            <a:custGeom>
              <a:avLst/>
              <a:gdLst/>
              <a:ahLst/>
              <a:cxnLst/>
              <a:rect r="r" b="b" t="t" l="l"/>
              <a:pathLst>
                <a:path h="5270540" w="3133810">
                  <a:moveTo>
                    <a:pt x="3009350" y="5270540"/>
                  </a:moveTo>
                  <a:lnTo>
                    <a:pt x="124460" y="5270540"/>
                  </a:lnTo>
                  <a:cubicBezTo>
                    <a:pt x="55880" y="5270540"/>
                    <a:pt x="0" y="5214660"/>
                    <a:pt x="0" y="51460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146080"/>
                  </a:lnTo>
                  <a:cubicBezTo>
                    <a:pt x="3133810" y="5214660"/>
                    <a:pt x="3077930" y="5270540"/>
                    <a:pt x="3009350" y="527054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541935" y="2906089"/>
            <a:ext cx="3615505" cy="6080669"/>
            <a:chOff x="0" y="0"/>
            <a:chExt cx="3133810" cy="52705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33810" cy="5270540"/>
            </a:xfrm>
            <a:custGeom>
              <a:avLst/>
              <a:gdLst/>
              <a:ahLst/>
              <a:cxnLst/>
              <a:rect r="r" b="b" t="t" l="l"/>
              <a:pathLst>
                <a:path h="5270540" w="3133810">
                  <a:moveTo>
                    <a:pt x="3009350" y="5270540"/>
                  </a:moveTo>
                  <a:lnTo>
                    <a:pt x="124460" y="5270540"/>
                  </a:lnTo>
                  <a:cubicBezTo>
                    <a:pt x="55880" y="5270540"/>
                    <a:pt x="0" y="5214660"/>
                    <a:pt x="0" y="51460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146080"/>
                  </a:lnTo>
                  <a:cubicBezTo>
                    <a:pt x="3133810" y="5214660"/>
                    <a:pt x="3077930" y="5270540"/>
                    <a:pt x="3009350" y="527054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862291" y="2906089"/>
            <a:ext cx="3615505" cy="6080669"/>
            <a:chOff x="0" y="0"/>
            <a:chExt cx="3133810" cy="527053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33810" cy="5270540"/>
            </a:xfrm>
            <a:custGeom>
              <a:avLst/>
              <a:gdLst/>
              <a:ahLst/>
              <a:cxnLst/>
              <a:rect r="r" b="b" t="t" l="l"/>
              <a:pathLst>
                <a:path h="5270540" w="3133810">
                  <a:moveTo>
                    <a:pt x="3009350" y="5270540"/>
                  </a:moveTo>
                  <a:lnTo>
                    <a:pt x="124460" y="5270540"/>
                  </a:lnTo>
                  <a:cubicBezTo>
                    <a:pt x="55880" y="5270540"/>
                    <a:pt x="0" y="5214660"/>
                    <a:pt x="0" y="51460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5146080"/>
                  </a:lnTo>
                  <a:cubicBezTo>
                    <a:pt x="3133810" y="5214660"/>
                    <a:pt x="3077930" y="5270540"/>
                    <a:pt x="3009350" y="527054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4503936" y="3379130"/>
            <a:ext cx="2332214" cy="2332214"/>
          </a:xfrm>
          <a:custGeom>
            <a:avLst/>
            <a:gdLst/>
            <a:ahLst/>
            <a:cxnLst/>
            <a:rect r="r" b="b" t="t" l="l"/>
            <a:pathLst>
              <a:path h="2332214" w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183581" y="3379130"/>
            <a:ext cx="2332214" cy="2332214"/>
          </a:xfrm>
          <a:custGeom>
            <a:avLst/>
            <a:gdLst/>
            <a:ahLst/>
            <a:cxnLst/>
            <a:rect r="r" b="b" t="t" l="l"/>
            <a:pathLst>
              <a:path h="2332214" w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817715" y="3379130"/>
            <a:ext cx="2332214" cy="2332214"/>
          </a:xfrm>
          <a:custGeom>
            <a:avLst/>
            <a:gdLst/>
            <a:ahLst/>
            <a:cxnLst/>
            <a:rect r="r" b="b" t="t" l="l"/>
            <a:pathLst>
              <a:path h="2332214" w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51850" y="3379130"/>
            <a:ext cx="2332214" cy="2332214"/>
          </a:xfrm>
          <a:custGeom>
            <a:avLst/>
            <a:gdLst/>
            <a:ahLst/>
            <a:cxnLst/>
            <a:rect r="r" b="b" t="t" l="l"/>
            <a:pathLst>
              <a:path h="2332214" w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51850" y="5889447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김지훈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817715" y="5889447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신나라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83581" y="5889447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임지원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548091" y="5889447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차창섭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04996" y="6680784"/>
            <a:ext cx="3157653" cy="212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E3DD"/>
                </a:solidFill>
                <a:latin typeface="Nanum Square Ultra-Bold"/>
                <a:ea typeface="Nanum Square Ultra-Bold"/>
              </a:rPr>
              <a:t>처음 조장을 맡아 부족한 점이 많았을 것 같아서 팀원들에게 미안하고 고마움. 시간이 더 있었으면 프로젝트를 더 완성도 있게 만들 수 있을 것 같다는 생각에 아쉽기도 함.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770861" y="6680784"/>
            <a:ext cx="3157653" cy="176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E3DD"/>
                </a:solidFill>
                <a:latin typeface="Nanum Square Ultra-Bold"/>
                <a:ea typeface="Nanum Square Ultra-Bold"/>
              </a:rPr>
              <a:t>시행착오가 많았던 만큼 다양한 방식들을 경험해 볼 수 있는 좋은 기회였던 것 같다. 추후에 좀 더 완성도 있는 모습으로 구현해내면 좋을 것 같다.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091217" y="6680784"/>
            <a:ext cx="3157653" cy="212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E3DD"/>
                </a:solidFill>
                <a:latin typeface="Nanum Square Ultra-Bold"/>
                <a:ea typeface="Nanum Square Ultra-Bold"/>
              </a:rPr>
              <a:t>이번 프로젝트에서는 동작을 학습시키기 위해 다양한 방법을 시도했습니다. 이를 통해 여러 모델 학습 경험을 쌓고, 새로운 접근 방식을 배울 수 있었습니다.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39130" y="6680784"/>
            <a:ext cx="3157653" cy="212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E3DD"/>
                </a:solidFill>
                <a:latin typeface="Nanum Square Ultra-Bold"/>
                <a:ea typeface="Nanum Square Ultra-Bold"/>
              </a:rPr>
              <a:t>프로젝트를 진행하며 부족함을 느꼈다. 많이 막혔던 만큼 다방면으로 시도하는 경험을 할 수 있어 좋았다. 영상 촬영하며 다리가 너무 아팠다.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6989362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12 / 12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19985" y="4640263"/>
            <a:ext cx="5048031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감사합니다 :)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6211" y="-1291530"/>
            <a:ext cx="16175578" cy="4088010"/>
          </a:xfrm>
          <a:custGeom>
            <a:avLst/>
            <a:gdLst/>
            <a:ahLst/>
            <a:cxnLst/>
            <a:rect r="r" b="b" t="t" l="l"/>
            <a:pathLst>
              <a:path h="4088010" w="16175578">
                <a:moveTo>
                  <a:pt x="0" y="0"/>
                </a:moveTo>
                <a:lnTo>
                  <a:pt x="16175578" y="0"/>
                </a:lnTo>
                <a:lnTo>
                  <a:pt x="16175578" y="4088010"/>
                </a:lnTo>
                <a:lnTo>
                  <a:pt x="0" y="408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31049" y="8448484"/>
            <a:ext cx="19150097" cy="2763772"/>
            <a:chOff x="0" y="0"/>
            <a:chExt cx="5043647" cy="7279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43647" cy="727907"/>
            </a:xfrm>
            <a:custGeom>
              <a:avLst/>
              <a:gdLst/>
              <a:ahLst/>
              <a:cxnLst/>
              <a:rect r="r" b="b" t="t" l="l"/>
              <a:pathLst>
                <a:path h="727907" w="5043647">
                  <a:moveTo>
                    <a:pt x="0" y="0"/>
                  </a:moveTo>
                  <a:lnTo>
                    <a:pt x="5043647" y="0"/>
                  </a:lnTo>
                  <a:lnTo>
                    <a:pt x="5043647" y="727907"/>
                  </a:lnTo>
                  <a:lnTo>
                    <a:pt x="0" y="727907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043647" cy="775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910780"/>
            <a:ext cx="16230600" cy="123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>
                <a:solidFill>
                  <a:srgbClr val="54243E"/>
                </a:solidFill>
                <a:ea typeface="Nanum Square Ultra-Bold"/>
              </a:rPr>
              <a:t>목차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4154" y="5664009"/>
            <a:ext cx="4566653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ea typeface="Nanum Square Ultra-Bold"/>
              </a:rPr>
              <a:t>프로젝트 개요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(1) 프로젝트 소개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(2) 팀원 소개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(3) 개발 환경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950569" y="4150053"/>
            <a:ext cx="1413823" cy="141382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A69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978747" y="4156366"/>
            <a:ext cx="1357467" cy="123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>
                <a:solidFill>
                  <a:srgbClr val="54243E"/>
                </a:solidFill>
                <a:latin typeface="Nanum Square Ultra-Bold"/>
              </a:rPr>
              <a:t>01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231417" y="4150053"/>
            <a:ext cx="1413823" cy="141382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A69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259595" y="4156366"/>
            <a:ext cx="1357467" cy="123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>
                <a:solidFill>
                  <a:srgbClr val="54243E"/>
                </a:solidFill>
                <a:latin typeface="Nanum Square Ultra-Bold"/>
              </a:rPr>
              <a:t>02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597990" y="4150053"/>
            <a:ext cx="1413823" cy="141382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A69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626167" y="4156366"/>
            <a:ext cx="1357467" cy="123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>
                <a:solidFill>
                  <a:srgbClr val="54243E"/>
                </a:solidFill>
                <a:latin typeface="Nanum Square Ultra-Bold"/>
              </a:rPr>
              <a:t>03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4907412" y="4150053"/>
            <a:ext cx="1413823" cy="141382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A69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935590" y="4156366"/>
            <a:ext cx="1357467" cy="123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8"/>
              </a:lnSpc>
              <a:spcBef>
                <a:spcPct val="0"/>
              </a:spcBef>
            </a:pPr>
            <a:r>
              <a:rPr lang="en-US" sz="7084">
                <a:solidFill>
                  <a:srgbClr val="54243E"/>
                </a:solidFill>
                <a:latin typeface="Nanum Square Ultra-Bold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655002" y="5664009"/>
            <a:ext cx="4566653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ea typeface="Nanum Square Ultra-Bold"/>
              </a:rPr>
              <a:t>프로젝트 개발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(1) 프로젝트 구조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(2) 모델 학습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30997" y="5664009"/>
            <a:ext cx="4566653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ea typeface="Nanum Square Ultra-Bold"/>
              </a:rPr>
              <a:t>프로젝트 마무리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(1) 고찰 및 고도화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(2) 느낀 점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021574" y="5664009"/>
            <a:ext cx="456665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243E"/>
                </a:solidFill>
                <a:ea typeface="Nanum Square Ultra-Bold"/>
              </a:rPr>
              <a:t>프로젝트 구현 결과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  <a:ea typeface="Nanum Square Ultra-Bold"/>
              </a:rPr>
              <a:t>(1) 시연 영상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562113" y="3512297"/>
            <a:ext cx="8203631" cy="5746003"/>
          </a:xfrm>
          <a:custGeom>
            <a:avLst/>
            <a:gdLst/>
            <a:ahLst/>
            <a:cxnLst/>
            <a:rect r="r" b="b" t="t" l="l"/>
            <a:pathLst>
              <a:path h="5746003" w="8203631">
                <a:moveTo>
                  <a:pt x="0" y="0"/>
                </a:moveTo>
                <a:lnTo>
                  <a:pt x="8203631" y="0"/>
                </a:lnTo>
                <a:lnTo>
                  <a:pt x="8203631" y="5746003"/>
                </a:lnTo>
                <a:lnTo>
                  <a:pt x="0" y="5746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226996" y="904875"/>
            <a:ext cx="5033123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1. 프로젝트 소개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12694" y="2121693"/>
            <a:ext cx="8862612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3131"/>
                </a:solidFill>
                <a:ea typeface="Nanum Square Ultra-Bold"/>
              </a:rPr>
              <a:t>홈트레이닝 솔루션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9952" y="62150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8708" y="4733685"/>
            <a:ext cx="8934838" cy="376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1. 운동 영상을 직접 촬영</a:t>
            </a:r>
          </a:p>
          <a:p>
            <a:pPr algn="just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2. 각도 추출 하여 시계열 데이터셋 구축</a:t>
            </a:r>
          </a:p>
          <a:p>
            <a:pPr algn="just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3. LSTM방식으로 모델 학습</a:t>
            </a:r>
          </a:p>
          <a:p>
            <a:pPr algn="just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4. 실시간 웹캠으로 운동 동작 예측</a:t>
            </a:r>
          </a:p>
          <a:p>
            <a:pPr algn="just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5. 학습된 모델로 추가 기능 구현 (운동 횟수 count)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94137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1 / 12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0204" y="2906089"/>
            <a:ext cx="3615505" cy="5193322"/>
            <a:chOff x="0" y="0"/>
            <a:chExt cx="3133810" cy="45014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3810" cy="4501414"/>
            </a:xfrm>
            <a:custGeom>
              <a:avLst/>
              <a:gdLst/>
              <a:ahLst/>
              <a:cxnLst/>
              <a:rect r="r" b="b" t="t" l="l"/>
              <a:pathLst>
                <a:path h="4501414" w="3133810">
                  <a:moveTo>
                    <a:pt x="3009350" y="4501414"/>
                  </a:moveTo>
                  <a:lnTo>
                    <a:pt x="124460" y="4501414"/>
                  </a:lnTo>
                  <a:cubicBezTo>
                    <a:pt x="55880" y="4501414"/>
                    <a:pt x="0" y="4445534"/>
                    <a:pt x="0" y="43769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376954"/>
                  </a:lnTo>
                  <a:cubicBezTo>
                    <a:pt x="3133810" y="4445534"/>
                    <a:pt x="3077930" y="4501414"/>
                    <a:pt x="3009350" y="4501414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176070" y="2906089"/>
            <a:ext cx="3615505" cy="5193322"/>
            <a:chOff x="0" y="0"/>
            <a:chExt cx="3133810" cy="45014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33810" cy="4501414"/>
            </a:xfrm>
            <a:custGeom>
              <a:avLst/>
              <a:gdLst/>
              <a:ahLst/>
              <a:cxnLst/>
              <a:rect r="r" b="b" t="t" l="l"/>
              <a:pathLst>
                <a:path h="4501414" w="3133810">
                  <a:moveTo>
                    <a:pt x="3009350" y="4501414"/>
                  </a:moveTo>
                  <a:lnTo>
                    <a:pt x="124460" y="4501414"/>
                  </a:lnTo>
                  <a:cubicBezTo>
                    <a:pt x="55880" y="4501414"/>
                    <a:pt x="0" y="4445534"/>
                    <a:pt x="0" y="43769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376954"/>
                  </a:lnTo>
                  <a:cubicBezTo>
                    <a:pt x="3133810" y="4445534"/>
                    <a:pt x="3077930" y="4501414"/>
                    <a:pt x="3009350" y="4501414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541935" y="2906089"/>
            <a:ext cx="3615505" cy="5193322"/>
            <a:chOff x="0" y="0"/>
            <a:chExt cx="3133810" cy="45014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33810" cy="4501414"/>
            </a:xfrm>
            <a:custGeom>
              <a:avLst/>
              <a:gdLst/>
              <a:ahLst/>
              <a:cxnLst/>
              <a:rect r="r" b="b" t="t" l="l"/>
              <a:pathLst>
                <a:path h="4501414" w="3133810">
                  <a:moveTo>
                    <a:pt x="3009350" y="4501414"/>
                  </a:moveTo>
                  <a:lnTo>
                    <a:pt x="124460" y="4501414"/>
                  </a:lnTo>
                  <a:cubicBezTo>
                    <a:pt x="55880" y="4501414"/>
                    <a:pt x="0" y="4445534"/>
                    <a:pt x="0" y="43769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376954"/>
                  </a:lnTo>
                  <a:cubicBezTo>
                    <a:pt x="3133810" y="4445534"/>
                    <a:pt x="3077930" y="4501414"/>
                    <a:pt x="3009350" y="4501414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862291" y="2906089"/>
            <a:ext cx="3615505" cy="5193322"/>
            <a:chOff x="0" y="0"/>
            <a:chExt cx="3133810" cy="45014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33810" cy="4501414"/>
            </a:xfrm>
            <a:custGeom>
              <a:avLst/>
              <a:gdLst/>
              <a:ahLst/>
              <a:cxnLst/>
              <a:rect r="r" b="b" t="t" l="l"/>
              <a:pathLst>
                <a:path h="4501414" w="3133810">
                  <a:moveTo>
                    <a:pt x="3009350" y="4501414"/>
                  </a:moveTo>
                  <a:lnTo>
                    <a:pt x="124460" y="4501414"/>
                  </a:lnTo>
                  <a:cubicBezTo>
                    <a:pt x="55880" y="4501414"/>
                    <a:pt x="0" y="4445534"/>
                    <a:pt x="0" y="43769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4376954"/>
                  </a:lnTo>
                  <a:cubicBezTo>
                    <a:pt x="3133810" y="4445534"/>
                    <a:pt x="3077930" y="4501414"/>
                    <a:pt x="3009350" y="4501414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4503936" y="3379130"/>
            <a:ext cx="2332214" cy="2332214"/>
          </a:xfrm>
          <a:custGeom>
            <a:avLst/>
            <a:gdLst/>
            <a:ahLst/>
            <a:cxnLst/>
            <a:rect r="r" b="b" t="t" l="l"/>
            <a:pathLst>
              <a:path h="2332214" w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183581" y="3379130"/>
            <a:ext cx="2332214" cy="2332214"/>
          </a:xfrm>
          <a:custGeom>
            <a:avLst/>
            <a:gdLst/>
            <a:ahLst/>
            <a:cxnLst/>
            <a:rect r="r" b="b" t="t" l="l"/>
            <a:pathLst>
              <a:path h="2332214" w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817715" y="3379130"/>
            <a:ext cx="2332214" cy="2332214"/>
          </a:xfrm>
          <a:custGeom>
            <a:avLst/>
            <a:gdLst/>
            <a:ahLst/>
            <a:cxnLst/>
            <a:rect r="r" b="b" t="t" l="l"/>
            <a:pathLst>
              <a:path h="2332214" w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51850" y="3379130"/>
            <a:ext cx="2332214" cy="2332214"/>
          </a:xfrm>
          <a:custGeom>
            <a:avLst/>
            <a:gdLst/>
            <a:ahLst/>
            <a:cxnLst/>
            <a:rect r="r" b="b" t="t" l="l"/>
            <a:pathLst>
              <a:path h="2332214" w="2332214">
                <a:moveTo>
                  <a:pt x="0" y="0"/>
                </a:moveTo>
                <a:lnTo>
                  <a:pt x="2332214" y="0"/>
                </a:lnTo>
                <a:lnTo>
                  <a:pt x="2332214" y="2332214"/>
                </a:lnTo>
                <a:lnTo>
                  <a:pt x="0" y="2332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-226996" y="904875"/>
            <a:ext cx="3898144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2. 팀원 소개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9952" y="62150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1850" y="5889447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김지훈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817715" y="5889447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신나라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83581" y="5889447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임지원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548091" y="5889447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차창섭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6671259"/>
            <a:ext cx="3157653" cy="87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E3DD"/>
                </a:solidFill>
                <a:latin typeface="Nanum Square Ultra-Bold"/>
                <a:ea typeface="Nanum Square Ultra-Bold"/>
              </a:rPr>
              <a:t>AI 모델 학습 및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E3DD"/>
                </a:solidFill>
                <a:latin typeface="Nanum Square Ultra-Bold"/>
                <a:ea typeface="Nanum Square Ultra-Bold"/>
              </a:rPr>
              <a:t>UI 초기 설정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04996" y="6671259"/>
            <a:ext cx="3157653" cy="87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E3DD"/>
                </a:solidFill>
                <a:ea typeface="Nanum Square Ultra-Bold"/>
              </a:rPr>
              <a:t>모델 기반 기능 추가 및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E3DD"/>
                </a:solidFill>
                <a:ea typeface="Nanum Square Ultra-Bold"/>
              </a:rPr>
              <a:t>프로젝트 전체 관리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70861" y="6671259"/>
            <a:ext cx="3157653" cy="87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E3DD"/>
                </a:solidFill>
                <a:latin typeface="Nanum Square Ultra-Bold"/>
                <a:ea typeface="Nanum Square Ultra-Bold"/>
              </a:rPr>
              <a:t>UI 담당 및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E3DD"/>
                </a:solidFill>
                <a:ea typeface="Nanum Square Ultra-Bold"/>
              </a:rPr>
              <a:t>데이터베이스 구축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91217" y="6671259"/>
            <a:ext cx="3157653" cy="87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E3DD"/>
                </a:solidFill>
                <a:latin typeface="Nanum Square Ultra-Bold"/>
                <a:ea typeface="Nanum Square Ultra-Bold"/>
              </a:rPr>
              <a:t>AI 모델 학습 및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E3DD"/>
                </a:solidFill>
                <a:ea typeface="Nanum Square Ultra-Bold"/>
              </a:rPr>
              <a:t>모델 기반 기능 추가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094137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2 / 12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96059" y="6667655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김지훈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90681" y="2206625"/>
            <a:ext cx="16306638" cy="7430167"/>
            <a:chOff x="0" y="0"/>
            <a:chExt cx="14134099" cy="64402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34100" cy="6440243"/>
            </a:xfrm>
            <a:custGeom>
              <a:avLst/>
              <a:gdLst/>
              <a:ahLst/>
              <a:cxnLst/>
              <a:rect r="r" b="b" t="t" l="l"/>
              <a:pathLst>
                <a:path h="6440243" w="14134100">
                  <a:moveTo>
                    <a:pt x="14009639" y="6440243"/>
                  </a:moveTo>
                  <a:lnTo>
                    <a:pt x="124460" y="6440243"/>
                  </a:lnTo>
                  <a:cubicBezTo>
                    <a:pt x="55880" y="6440243"/>
                    <a:pt x="0" y="6384363"/>
                    <a:pt x="0" y="63157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09639" y="0"/>
                  </a:lnTo>
                  <a:cubicBezTo>
                    <a:pt x="14078220" y="0"/>
                    <a:pt x="14134100" y="55880"/>
                    <a:pt x="14134100" y="124460"/>
                  </a:cubicBezTo>
                  <a:lnTo>
                    <a:pt x="14134100" y="6315783"/>
                  </a:lnTo>
                  <a:cubicBezTo>
                    <a:pt x="14134100" y="6384363"/>
                    <a:pt x="14078220" y="6440243"/>
                    <a:pt x="14009639" y="6440243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44359" y="3756107"/>
            <a:ext cx="1248048" cy="1248048"/>
          </a:xfrm>
          <a:custGeom>
            <a:avLst/>
            <a:gdLst/>
            <a:ahLst/>
            <a:cxnLst/>
            <a:rect r="r" b="b" t="t" l="l"/>
            <a:pathLst>
              <a:path h="1248048" w="1248048">
                <a:moveTo>
                  <a:pt x="0" y="0"/>
                </a:moveTo>
                <a:lnTo>
                  <a:pt x="1248048" y="0"/>
                </a:lnTo>
                <a:lnTo>
                  <a:pt x="1248048" y="1248048"/>
                </a:lnTo>
                <a:lnTo>
                  <a:pt x="0" y="1248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4477" y="6981980"/>
            <a:ext cx="1270042" cy="1270042"/>
          </a:xfrm>
          <a:custGeom>
            <a:avLst/>
            <a:gdLst/>
            <a:ahLst/>
            <a:cxnLst/>
            <a:rect r="r" b="b" t="t" l="l"/>
            <a:pathLst>
              <a:path h="1270042" w="1270042">
                <a:moveTo>
                  <a:pt x="0" y="0"/>
                </a:moveTo>
                <a:lnTo>
                  <a:pt x="1270042" y="0"/>
                </a:lnTo>
                <a:lnTo>
                  <a:pt x="1270042" y="1270042"/>
                </a:lnTo>
                <a:lnTo>
                  <a:pt x="0" y="1270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52274" y="7088714"/>
            <a:ext cx="1137630" cy="1056574"/>
          </a:xfrm>
          <a:custGeom>
            <a:avLst/>
            <a:gdLst/>
            <a:ahLst/>
            <a:cxnLst/>
            <a:rect r="r" b="b" t="t" l="l"/>
            <a:pathLst>
              <a:path h="1056574" w="1137630">
                <a:moveTo>
                  <a:pt x="0" y="0"/>
                </a:moveTo>
                <a:lnTo>
                  <a:pt x="1137630" y="0"/>
                </a:lnTo>
                <a:lnTo>
                  <a:pt x="1137630" y="1056574"/>
                </a:lnTo>
                <a:lnTo>
                  <a:pt x="0" y="1056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50939" y="8328222"/>
            <a:ext cx="1057117" cy="1130234"/>
          </a:xfrm>
          <a:custGeom>
            <a:avLst/>
            <a:gdLst/>
            <a:ahLst/>
            <a:cxnLst/>
            <a:rect r="r" b="b" t="t" l="l"/>
            <a:pathLst>
              <a:path h="1130234" w="1057117">
                <a:moveTo>
                  <a:pt x="0" y="0"/>
                </a:moveTo>
                <a:lnTo>
                  <a:pt x="1057117" y="0"/>
                </a:lnTo>
                <a:lnTo>
                  <a:pt x="1057117" y="1130234"/>
                </a:lnTo>
                <a:lnTo>
                  <a:pt x="0" y="11302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52274" y="8328222"/>
            <a:ext cx="1169258" cy="1169258"/>
          </a:xfrm>
          <a:custGeom>
            <a:avLst/>
            <a:gdLst/>
            <a:ahLst/>
            <a:cxnLst/>
            <a:rect r="r" b="b" t="t" l="l"/>
            <a:pathLst>
              <a:path h="1169258" w="1169258">
                <a:moveTo>
                  <a:pt x="0" y="0"/>
                </a:moveTo>
                <a:lnTo>
                  <a:pt x="1169258" y="0"/>
                </a:lnTo>
                <a:lnTo>
                  <a:pt x="1169258" y="1169258"/>
                </a:lnTo>
                <a:lnTo>
                  <a:pt x="0" y="11692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46878" y="7680454"/>
            <a:ext cx="2882970" cy="1441485"/>
          </a:xfrm>
          <a:custGeom>
            <a:avLst/>
            <a:gdLst/>
            <a:ahLst/>
            <a:cxnLst/>
            <a:rect r="r" b="b" t="t" l="l"/>
            <a:pathLst>
              <a:path h="1441485" w="2882970">
                <a:moveTo>
                  <a:pt x="0" y="0"/>
                </a:moveTo>
                <a:lnTo>
                  <a:pt x="2882970" y="0"/>
                </a:lnTo>
                <a:lnTo>
                  <a:pt x="2882970" y="1441485"/>
                </a:lnTo>
                <a:lnTo>
                  <a:pt x="0" y="14414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226996" y="904875"/>
            <a:ext cx="3898144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3. 개발 환경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9952" y="62150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48452" y="2454357"/>
            <a:ext cx="1243955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E3DD"/>
                </a:solidFill>
                <a:latin typeface="Nanum Square Ultra-Bold"/>
              </a:rPr>
              <a:t>HW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40268" y="5797883"/>
            <a:ext cx="1478459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E3DD"/>
                </a:solidFill>
                <a:latin typeface="Nanum Square Ultra-Bold"/>
              </a:rPr>
              <a:t>SW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59107" y="4065806"/>
            <a:ext cx="85937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웹캠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36327" y="7302676"/>
            <a:ext cx="218008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</a:rPr>
              <a:t>MediaPipe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08828" y="7409410"/>
            <a:ext cx="171577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</a:rPr>
              <a:t>OpenCV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36327" y="8579014"/>
            <a:ext cx="218008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</a:rPr>
              <a:t>Tensorflow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50132" y="8579014"/>
            <a:ext cx="136496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</a:rPr>
              <a:t>Tkinter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43693" y="8579014"/>
            <a:ext cx="136496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</a:rPr>
              <a:t>Python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758448" y="8067360"/>
            <a:ext cx="136496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Nanum Square Ultra-Bold"/>
              </a:rPr>
              <a:t>Socket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094137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3 / 12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96845" y="2418679"/>
            <a:ext cx="1928994" cy="2659014"/>
          </a:xfrm>
          <a:custGeom>
            <a:avLst/>
            <a:gdLst/>
            <a:ahLst/>
            <a:cxnLst/>
            <a:rect r="r" b="b" t="t" l="l"/>
            <a:pathLst>
              <a:path h="2659014" w="1928994">
                <a:moveTo>
                  <a:pt x="0" y="0"/>
                </a:moveTo>
                <a:lnTo>
                  <a:pt x="1928993" y="0"/>
                </a:lnTo>
                <a:lnTo>
                  <a:pt x="1928993" y="2659014"/>
                </a:lnTo>
                <a:lnTo>
                  <a:pt x="0" y="2659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09591" y="2264555"/>
            <a:ext cx="1852628" cy="2358671"/>
          </a:xfrm>
          <a:custGeom>
            <a:avLst/>
            <a:gdLst/>
            <a:ahLst/>
            <a:cxnLst/>
            <a:rect r="r" b="b" t="t" l="l"/>
            <a:pathLst>
              <a:path h="2358671" w="1852628">
                <a:moveTo>
                  <a:pt x="0" y="0"/>
                </a:moveTo>
                <a:lnTo>
                  <a:pt x="1852629" y="0"/>
                </a:lnTo>
                <a:lnTo>
                  <a:pt x="1852629" y="2358671"/>
                </a:lnTo>
                <a:lnTo>
                  <a:pt x="0" y="2358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81079" y="3316460"/>
            <a:ext cx="962319" cy="999838"/>
          </a:xfrm>
          <a:custGeom>
            <a:avLst/>
            <a:gdLst/>
            <a:ahLst/>
            <a:cxnLst/>
            <a:rect r="r" b="b" t="t" l="l"/>
            <a:pathLst>
              <a:path h="999838" w="962319">
                <a:moveTo>
                  <a:pt x="0" y="0"/>
                </a:moveTo>
                <a:lnTo>
                  <a:pt x="962319" y="0"/>
                </a:lnTo>
                <a:lnTo>
                  <a:pt x="962319" y="999838"/>
                </a:lnTo>
                <a:lnTo>
                  <a:pt x="0" y="999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10163107" y="3448240"/>
            <a:ext cx="736278" cy="73627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45733" lIns="45733" bIns="45733" rIns="45733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400000">
            <a:off x="3345617" y="6504035"/>
            <a:ext cx="2746128" cy="1687620"/>
          </a:xfrm>
          <a:custGeom>
            <a:avLst/>
            <a:gdLst/>
            <a:ahLst/>
            <a:cxnLst/>
            <a:rect r="r" b="b" t="t" l="l"/>
            <a:pathLst>
              <a:path h="1687620" w="2746128">
                <a:moveTo>
                  <a:pt x="0" y="0"/>
                </a:moveTo>
                <a:lnTo>
                  <a:pt x="2746128" y="0"/>
                </a:lnTo>
                <a:lnTo>
                  <a:pt x="2746128" y="1687621"/>
                </a:lnTo>
                <a:lnTo>
                  <a:pt x="0" y="16876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5400000">
            <a:off x="10163107" y="6979707"/>
            <a:ext cx="736278" cy="73627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45733" lIns="45733" bIns="45733" rIns="45733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211763" y="6520592"/>
            <a:ext cx="2448284" cy="1793925"/>
          </a:xfrm>
          <a:custGeom>
            <a:avLst/>
            <a:gdLst/>
            <a:ahLst/>
            <a:cxnLst/>
            <a:rect r="r" b="b" t="t" l="l"/>
            <a:pathLst>
              <a:path h="1793925" w="2448284">
                <a:moveTo>
                  <a:pt x="0" y="0"/>
                </a:moveTo>
                <a:lnTo>
                  <a:pt x="2448285" y="0"/>
                </a:lnTo>
                <a:lnTo>
                  <a:pt x="2448285" y="1793924"/>
                </a:lnTo>
                <a:lnTo>
                  <a:pt x="0" y="17939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899920" y="6847927"/>
            <a:ext cx="962319" cy="999838"/>
          </a:xfrm>
          <a:custGeom>
            <a:avLst/>
            <a:gdLst/>
            <a:ahLst/>
            <a:cxnLst/>
            <a:rect r="r" b="b" t="t" l="l"/>
            <a:pathLst>
              <a:path h="999838" w="962319">
                <a:moveTo>
                  <a:pt x="0" y="0"/>
                </a:moveTo>
                <a:lnTo>
                  <a:pt x="962318" y="0"/>
                </a:lnTo>
                <a:lnTo>
                  <a:pt x="962318" y="999838"/>
                </a:lnTo>
                <a:lnTo>
                  <a:pt x="0" y="999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533712" y="5927232"/>
            <a:ext cx="2255260" cy="2793678"/>
          </a:xfrm>
          <a:custGeom>
            <a:avLst/>
            <a:gdLst/>
            <a:ahLst/>
            <a:cxnLst/>
            <a:rect r="r" b="b" t="t" l="l"/>
            <a:pathLst>
              <a:path h="2793678" w="2255260">
                <a:moveTo>
                  <a:pt x="0" y="0"/>
                </a:moveTo>
                <a:lnTo>
                  <a:pt x="2255260" y="0"/>
                </a:lnTo>
                <a:lnTo>
                  <a:pt x="2255260" y="2793677"/>
                </a:lnTo>
                <a:lnTo>
                  <a:pt x="0" y="27936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798536" y="2910582"/>
            <a:ext cx="2178167" cy="1675209"/>
          </a:xfrm>
          <a:custGeom>
            <a:avLst/>
            <a:gdLst/>
            <a:ahLst/>
            <a:cxnLst/>
            <a:rect r="r" b="b" t="t" l="l"/>
            <a:pathLst>
              <a:path h="1675209" w="2178167">
                <a:moveTo>
                  <a:pt x="0" y="0"/>
                </a:moveTo>
                <a:lnTo>
                  <a:pt x="2178167" y="0"/>
                </a:lnTo>
                <a:lnTo>
                  <a:pt x="2178167" y="1675208"/>
                </a:lnTo>
                <a:lnTo>
                  <a:pt x="0" y="167520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419730" y="4795696"/>
            <a:ext cx="2283370" cy="96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1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anum Square Ultra-Bold"/>
              </a:rPr>
              <a:t>Pose Estimation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46214" y="4795696"/>
            <a:ext cx="2482811" cy="48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1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anum Square Ultra-Bold"/>
              </a:rPr>
              <a:t>Video File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17679" y="5207289"/>
            <a:ext cx="2687326" cy="48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1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anum Square Ultra-Bold"/>
              </a:rPr>
              <a:t>DataSet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-215052" y="904875"/>
            <a:ext cx="4745028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1. 프로젝트 구조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9952" y="62150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27458" y="8943975"/>
            <a:ext cx="166776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WorkOut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519767" y="8943975"/>
            <a:ext cx="184245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Cam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874870" y="8943975"/>
            <a:ext cx="184245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Model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094137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4 / 12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96845" y="2418679"/>
            <a:ext cx="1928994" cy="2659014"/>
          </a:xfrm>
          <a:custGeom>
            <a:avLst/>
            <a:gdLst/>
            <a:ahLst/>
            <a:cxnLst/>
            <a:rect r="r" b="b" t="t" l="l"/>
            <a:pathLst>
              <a:path h="2659014" w="1928994">
                <a:moveTo>
                  <a:pt x="0" y="0"/>
                </a:moveTo>
                <a:lnTo>
                  <a:pt x="1928993" y="0"/>
                </a:lnTo>
                <a:lnTo>
                  <a:pt x="1928993" y="2659014"/>
                </a:lnTo>
                <a:lnTo>
                  <a:pt x="0" y="2659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09591" y="2264555"/>
            <a:ext cx="1852628" cy="2358671"/>
          </a:xfrm>
          <a:custGeom>
            <a:avLst/>
            <a:gdLst/>
            <a:ahLst/>
            <a:cxnLst/>
            <a:rect r="r" b="b" t="t" l="l"/>
            <a:pathLst>
              <a:path h="2358671" w="1852628">
                <a:moveTo>
                  <a:pt x="0" y="0"/>
                </a:moveTo>
                <a:lnTo>
                  <a:pt x="1852629" y="0"/>
                </a:lnTo>
                <a:lnTo>
                  <a:pt x="1852629" y="2358671"/>
                </a:lnTo>
                <a:lnTo>
                  <a:pt x="0" y="2358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81079" y="3316460"/>
            <a:ext cx="962319" cy="999838"/>
          </a:xfrm>
          <a:custGeom>
            <a:avLst/>
            <a:gdLst/>
            <a:ahLst/>
            <a:cxnLst/>
            <a:rect r="r" b="b" t="t" l="l"/>
            <a:pathLst>
              <a:path h="999838" w="962319">
                <a:moveTo>
                  <a:pt x="0" y="0"/>
                </a:moveTo>
                <a:lnTo>
                  <a:pt x="962319" y="0"/>
                </a:lnTo>
                <a:lnTo>
                  <a:pt x="962319" y="999838"/>
                </a:lnTo>
                <a:lnTo>
                  <a:pt x="0" y="999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10163107" y="3448240"/>
            <a:ext cx="736278" cy="73627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45733" lIns="45733" bIns="45733" rIns="45733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400000">
            <a:off x="3345617" y="6504035"/>
            <a:ext cx="2746128" cy="1687620"/>
          </a:xfrm>
          <a:custGeom>
            <a:avLst/>
            <a:gdLst/>
            <a:ahLst/>
            <a:cxnLst/>
            <a:rect r="r" b="b" t="t" l="l"/>
            <a:pathLst>
              <a:path h="1687620" w="2746128">
                <a:moveTo>
                  <a:pt x="0" y="0"/>
                </a:moveTo>
                <a:lnTo>
                  <a:pt x="2746128" y="0"/>
                </a:lnTo>
                <a:lnTo>
                  <a:pt x="2746128" y="1687621"/>
                </a:lnTo>
                <a:lnTo>
                  <a:pt x="0" y="16876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5400000">
            <a:off x="10163107" y="6979707"/>
            <a:ext cx="736278" cy="73627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45733" lIns="45733" bIns="45733" rIns="45733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211763" y="6520592"/>
            <a:ext cx="2448284" cy="1793925"/>
          </a:xfrm>
          <a:custGeom>
            <a:avLst/>
            <a:gdLst/>
            <a:ahLst/>
            <a:cxnLst/>
            <a:rect r="r" b="b" t="t" l="l"/>
            <a:pathLst>
              <a:path h="1793925" w="2448284">
                <a:moveTo>
                  <a:pt x="0" y="0"/>
                </a:moveTo>
                <a:lnTo>
                  <a:pt x="2448285" y="0"/>
                </a:lnTo>
                <a:lnTo>
                  <a:pt x="2448285" y="1793924"/>
                </a:lnTo>
                <a:lnTo>
                  <a:pt x="0" y="17939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899920" y="6847927"/>
            <a:ext cx="962319" cy="999838"/>
          </a:xfrm>
          <a:custGeom>
            <a:avLst/>
            <a:gdLst/>
            <a:ahLst/>
            <a:cxnLst/>
            <a:rect r="r" b="b" t="t" l="l"/>
            <a:pathLst>
              <a:path h="999838" w="962319">
                <a:moveTo>
                  <a:pt x="0" y="0"/>
                </a:moveTo>
                <a:lnTo>
                  <a:pt x="962318" y="0"/>
                </a:lnTo>
                <a:lnTo>
                  <a:pt x="962318" y="999838"/>
                </a:lnTo>
                <a:lnTo>
                  <a:pt x="0" y="999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533712" y="5927232"/>
            <a:ext cx="2255260" cy="2793678"/>
          </a:xfrm>
          <a:custGeom>
            <a:avLst/>
            <a:gdLst/>
            <a:ahLst/>
            <a:cxnLst/>
            <a:rect r="r" b="b" t="t" l="l"/>
            <a:pathLst>
              <a:path h="2793678" w="2255260">
                <a:moveTo>
                  <a:pt x="0" y="0"/>
                </a:moveTo>
                <a:lnTo>
                  <a:pt x="2255260" y="0"/>
                </a:lnTo>
                <a:lnTo>
                  <a:pt x="2255260" y="2793677"/>
                </a:lnTo>
                <a:lnTo>
                  <a:pt x="0" y="27936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798536" y="2910582"/>
            <a:ext cx="2178167" cy="1675209"/>
          </a:xfrm>
          <a:custGeom>
            <a:avLst/>
            <a:gdLst/>
            <a:ahLst/>
            <a:cxnLst/>
            <a:rect r="r" b="b" t="t" l="l"/>
            <a:pathLst>
              <a:path h="1675209" w="2178167">
                <a:moveTo>
                  <a:pt x="0" y="0"/>
                </a:moveTo>
                <a:lnTo>
                  <a:pt x="2178167" y="0"/>
                </a:lnTo>
                <a:lnTo>
                  <a:pt x="2178167" y="1675208"/>
                </a:lnTo>
                <a:lnTo>
                  <a:pt x="0" y="167520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419730" y="4795696"/>
            <a:ext cx="2283370" cy="96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1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anum Square Ultra-Bold"/>
              </a:rPr>
              <a:t>Pose Estimation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46214" y="4795696"/>
            <a:ext cx="2482811" cy="48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1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anum Square Ultra-Bold"/>
              </a:rPr>
              <a:t>Video File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17679" y="5207289"/>
            <a:ext cx="2687326" cy="48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1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Nanum Square Ultra-Bold"/>
              </a:rPr>
              <a:t>DataSet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-215052" y="904875"/>
            <a:ext cx="4745028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1. 프로젝트 구조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9952" y="62150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27458" y="8943975"/>
            <a:ext cx="166776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WorkOut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519767" y="8943975"/>
            <a:ext cx="184245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Cam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874870" y="8943975"/>
            <a:ext cx="184245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Model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094137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5 / 12</a:t>
            </a:r>
          </a:p>
        </p:txBody>
      </p:sp>
      <p:sp>
        <p:nvSpPr>
          <p:cNvPr name="AutoShape 28" id="28"/>
          <p:cNvSpPr/>
          <p:nvPr/>
        </p:nvSpPr>
        <p:spPr>
          <a:xfrm flipV="true">
            <a:off x="7419730" y="2086288"/>
            <a:ext cx="6585275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V="true">
            <a:off x="7419730" y="2067727"/>
            <a:ext cx="19050" cy="3907055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3646214" y="5974782"/>
            <a:ext cx="3792566" cy="1905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H="true" flipV="true">
            <a:off x="3646214" y="5974782"/>
            <a:ext cx="19050" cy="3833919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3670867" y="9789650"/>
            <a:ext cx="5989181" cy="1905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V="true">
            <a:off x="9640998" y="5993832"/>
            <a:ext cx="19050" cy="3814869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9640998" y="5974782"/>
            <a:ext cx="4364007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flipH="true" flipV="true">
            <a:off x="13985955" y="2086288"/>
            <a:ext cx="19050" cy="3907543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35264" y="3887927"/>
            <a:ext cx="2555779" cy="4836086"/>
          </a:xfrm>
          <a:custGeom>
            <a:avLst/>
            <a:gdLst/>
            <a:ahLst/>
            <a:cxnLst/>
            <a:rect r="r" b="b" t="t" l="l"/>
            <a:pathLst>
              <a:path h="4836086" w="2555779">
                <a:moveTo>
                  <a:pt x="0" y="0"/>
                </a:moveTo>
                <a:lnTo>
                  <a:pt x="2555780" y="0"/>
                </a:lnTo>
                <a:lnTo>
                  <a:pt x="2555780" y="4836086"/>
                </a:lnTo>
                <a:lnTo>
                  <a:pt x="0" y="4836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92947" y="3887927"/>
            <a:ext cx="2555779" cy="4836086"/>
          </a:xfrm>
          <a:custGeom>
            <a:avLst/>
            <a:gdLst/>
            <a:ahLst/>
            <a:cxnLst/>
            <a:rect r="r" b="b" t="t" l="l"/>
            <a:pathLst>
              <a:path h="4836086" w="2555779">
                <a:moveTo>
                  <a:pt x="0" y="0"/>
                </a:moveTo>
                <a:lnTo>
                  <a:pt x="2555780" y="0"/>
                </a:lnTo>
                <a:lnTo>
                  <a:pt x="2555780" y="4836086"/>
                </a:lnTo>
                <a:lnTo>
                  <a:pt x="0" y="4836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0" y="904875"/>
            <a:ext cx="3437941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2. 모델 학습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9952" y="62150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개발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896956" y="3887927"/>
            <a:ext cx="2555779" cy="4836086"/>
          </a:xfrm>
          <a:custGeom>
            <a:avLst/>
            <a:gdLst/>
            <a:ahLst/>
            <a:cxnLst/>
            <a:rect r="r" b="b" t="t" l="l"/>
            <a:pathLst>
              <a:path h="4836086" w="2555779">
                <a:moveTo>
                  <a:pt x="0" y="0"/>
                </a:moveTo>
                <a:lnTo>
                  <a:pt x="2555780" y="0"/>
                </a:lnTo>
                <a:lnTo>
                  <a:pt x="2555780" y="4836086"/>
                </a:lnTo>
                <a:lnTo>
                  <a:pt x="0" y="4836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80" t="-3968" r="-3405" b="-315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39273" y="3898333"/>
            <a:ext cx="2555779" cy="4825679"/>
          </a:xfrm>
          <a:custGeom>
            <a:avLst/>
            <a:gdLst/>
            <a:ahLst/>
            <a:cxnLst/>
            <a:rect r="r" b="b" t="t" l="l"/>
            <a:pathLst>
              <a:path h="4825679" w="2555779">
                <a:moveTo>
                  <a:pt x="0" y="0"/>
                </a:moveTo>
                <a:lnTo>
                  <a:pt x="2555780" y="0"/>
                </a:lnTo>
                <a:lnTo>
                  <a:pt x="2555780" y="4825680"/>
                </a:lnTo>
                <a:lnTo>
                  <a:pt x="0" y="4825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68" r="-6454" b="-315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533160" y="2625725"/>
            <a:ext cx="2024856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</a:rPr>
              <a:t>ROI Output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94059" y="2625725"/>
            <a:ext cx="2082006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기본 Output</a:t>
            </a:r>
          </a:p>
        </p:txBody>
      </p:sp>
      <p:grpSp>
        <p:nvGrpSpPr>
          <p:cNvPr name="Group 13" id="13"/>
          <p:cNvGrpSpPr/>
          <p:nvPr/>
        </p:nvGrpSpPr>
        <p:grpSpPr>
          <a:xfrm rot="-5400000">
            <a:off x="8775861" y="5952559"/>
            <a:ext cx="736278" cy="73627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45733" lIns="45733" bIns="45733" rIns="45733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094137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6 / 12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992118" cy="752949"/>
            <a:chOff x="0" y="0"/>
            <a:chExt cx="788048" cy="1983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8048" cy="198308"/>
            </a:xfrm>
            <a:custGeom>
              <a:avLst/>
              <a:gdLst/>
              <a:ahLst/>
              <a:cxnLst/>
              <a:rect r="r" b="b" t="t" l="l"/>
              <a:pathLst>
                <a:path h="198308" w="788048">
                  <a:moveTo>
                    <a:pt x="0" y="0"/>
                  </a:moveTo>
                  <a:lnTo>
                    <a:pt x="788048" y="0"/>
                  </a:lnTo>
                  <a:lnTo>
                    <a:pt x="788048" y="198308"/>
                  </a:lnTo>
                  <a:lnTo>
                    <a:pt x="0" y="198308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8048" cy="245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57721" y="3069931"/>
            <a:ext cx="4001258" cy="6426494"/>
          </a:xfrm>
          <a:custGeom>
            <a:avLst/>
            <a:gdLst/>
            <a:ahLst/>
            <a:cxnLst/>
            <a:rect r="r" b="b" t="t" l="l"/>
            <a:pathLst>
              <a:path h="6426494" w="4001258">
                <a:moveTo>
                  <a:pt x="0" y="0"/>
                </a:moveTo>
                <a:lnTo>
                  <a:pt x="4001257" y="0"/>
                </a:lnTo>
                <a:lnTo>
                  <a:pt x="4001257" y="6426494"/>
                </a:lnTo>
                <a:lnTo>
                  <a:pt x="0" y="6426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83700" y="3069931"/>
            <a:ext cx="4001258" cy="6426494"/>
          </a:xfrm>
          <a:custGeom>
            <a:avLst/>
            <a:gdLst/>
            <a:ahLst/>
            <a:cxnLst/>
            <a:rect r="r" b="b" t="t" l="l"/>
            <a:pathLst>
              <a:path h="6426494" w="4001258">
                <a:moveTo>
                  <a:pt x="0" y="0"/>
                </a:moveTo>
                <a:lnTo>
                  <a:pt x="4001258" y="0"/>
                </a:lnTo>
                <a:lnTo>
                  <a:pt x="4001258" y="6426494"/>
                </a:lnTo>
                <a:lnTo>
                  <a:pt x="0" y="642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9952" y="62150"/>
            <a:ext cx="2332214" cy="54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ea typeface="Nanum Square Ultra-Bold"/>
              </a:rPr>
              <a:t>프로젝트 개발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94137" y="9855200"/>
            <a:ext cx="11938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Nanum Square Ultra-Bold"/>
              </a:rPr>
              <a:t>7 / 12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904875"/>
            <a:ext cx="3437941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54243E"/>
                </a:solidFill>
                <a:latin typeface="Nanum Square Ultra-Bold"/>
                <a:ea typeface="Nanum Square Ultra-Bold"/>
              </a:rPr>
              <a:t>2. 모델 학습</a:t>
            </a:r>
          </a:p>
        </p:txBody>
      </p:sp>
      <p:grpSp>
        <p:nvGrpSpPr>
          <p:cNvPr name="Group 10" id="10"/>
          <p:cNvGrpSpPr/>
          <p:nvPr/>
        </p:nvGrpSpPr>
        <p:grpSpPr>
          <a:xfrm rot="-5400000">
            <a:off x="8775861" y="5638667"/>
            <a:ext cx="736278" cy="73627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45733" lIns="45733" bIns="45733" rIns="45733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386362" y="1957094"/>
            <a:ext cx="726283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Ultra-Bold"/>
                <a:ea typeface="Nanum Square Ultra-Bold"/>
              </a:rPr>
              <a:t>MediaPipe 이용해 pose estimation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DAGJwbKOj4g</dc:identifier>
  <dcterms:modified xsi:type="dcterms:W3CDTF">2011-08-01T06:04:30Z</dcterms:modified>
  <cp:revision>1</cp:revision>
  <dc:title>Beige and Purple Illustrated Physical Education Physical Fitness Educational Presentation의 사본</dc:title>
</cp:coreProperties>
</file>